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3"/>
  </p:notesMasterIdLst>
  <p:handoutMasterIdLst>
    <p:handoutMasterId r:id="rId14"/>
  </p:handoutMasterIdLst>
  <p:sldIdLst>
    <p:sldId id="266" r:id="rId5"/>
    <p:sldId id="257" r:id="rId6"/>
    <p:sldId id="269" r:id="rId7"/>
    <p:sldId id="270" r:id="rId8"/>
    <p:sldId id="267" r:id="rId9"/>
    <p:sldId id="271" r:id="rId10"/>
    <p:sldId id="272" r:id="rId11"/>
    <p:sldId id="273" r:id="rId12"/>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BA723643-58BE-4536-A820-6B976285C5DC}">
          <p14:sldIdLst>
            <p14:sldId id="266"/>
          </p14:sldIdLst>
        </p14:section>
        <p14:section name="Section sans titre" id="{CEF84866-26E6-453B-9D20-B0DC4E19B727}">
          <p14:sldIdLst>
            <p14:sldId id="257"/>
            <p14:sldId id="269"/>
            <p14:sldId id="270"/>
            <p14:sldId id="267"/>
            <p14:sldId id="271"/>
            <p14:sldId id="272"/>
            <p14:sldId id="2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8" d="100"/>
          <a:sy n="88" d="100"/>
        </p:scale>
        <p:origin x="381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svg"/><Relationship Id="rId1"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rtlCol="0"/>
        <a:lstStyle/>
        <a:p>
          <a:pPr rtl="0"/>
          <a:endParaRPr lang="en-US"/>
        </a:p>
      </dgm:t>
    </dgm:pt>
    <dgm:pt modelId="{193252BB-1661-4EF1-B4B4-B609E884D6B5}">
      <dgm:prSet/>
      <dgm:spPr/>
      <dgm:t>
        <a:bodyPr rtlCol="0"/>
        <a:lstStyle/>
        <a:p>
          <a:pPr>
            <a:lnSpc>
              <a:spcPct val="100000"/>
            </a:lnSpc>
            <a:defRPr cap="all"/>
          </a:pPr>
          <a:r>
            <a:rPr lang="fr-FR" noProof="0" dirty="0"/>
            <a:t>Le </a:t>
          </a:r>
          <a:r>
            <a:rPr lang="fr-FR" noProof="0" dirty="0" err="1"/>
            <a:t>Dataset</a:t>
          </a:r>
          <a:endParaRPr lang="fr-FR" noProof="0" dirty="0"/>
        </a:p>
      </dgm:t>
    </dgm:pt>
    <dgm:pt modelId="{5A04EF90-0F09-4424-BA8F-063E80337D8E}" type="parTrans" cxnId="{095425F3-197C-4E69-84D5-0C51196EF1C6}">
      <dgm:prSet/>
      <dgm:spPr/>
      <dgm:t>
        <a:bodyPr rtlCol="0"/>
        <a:lstStyle/>
        <a:p>
          <a:pPr rtl="0"/>
          <a:endParaRPr lang="fr-FR" noProof="0" dirty="0"/>
        </a:p>
      </dgm:t>
    </dgm:pt>
    <dgm:pt modelId="{54292CB0-011E-4706-9294-372AD5816BB9}" type="sibTrans" cxnId="{095425F3-197C-4E69-84D5-0C51196EF1C6}">
      <dgm:prSet/>
      <dgm:spPr/>
      <dgm:t>
        <a:bodyPr rtlCol="0"/>
        <a:lstStyle/>
        <a:p>
          <a:pPr rtl="0"/>
          <a:endParaRPr lang="fr-FR" noProof="0" dirty="0"/>
        </a:p>
      </dgm:t>
    </dgm:pt>
    <dgm:pt modelId="{1777E161-D0DE-4D31-91FE-E2AD8AAC6AAC}">
      <dgm:prSet/>
      <dgm:spPr/>
      <dgm:t>
        <a:bodyPr rtlCol="0"/>
        <a:lstStyle/>
        <a:p>
          <a:pPr>
            <a:lnSpc>
              <a:spcPct val="100000"/>
            </a:lnSpc>
            <a:defRPr cap="all"/>
          </a:pPr>
          <a:r>
            <a:rPr lang="fr-FR" noProof="0" dirty="0"/>
            <a:t>L’analyse</a:t>
          </a:r>
        </a:p>
      </dgm:t>
    </dgm:pt>
    <dgm:pt modelId="{50E45982-4B36-4BD3-ABAD-204FBA61FF0E}" type="parTrans" cxnId="{A341BC0D-6DD3-4979-9832-08DC41068DC6}">
      <dgm:prSet/>
      <dgm:spPr/>
      <dgm:t>
        <a:bodyPr rtlCol="0"/>
        <a:lstStyle/>
        <a:p>
          <a:pPr rtl="0"/>
          <a:endParaRPr lang="fr-FR" noProof="0" dirty="0"/>
        </a:p>
      </dgm:t>
    </dgm:pt>
    <dgm:pt modelId="{FB489039-8D8A-4FC2-9B37-994383FDE902}" type="sibTrans" cxnId="{A341BC0D-6DD3-4979-9832-08DC41068DC6}">
      <dgm:prSet/>
      <dgm:spPr/>
      <dgm:t>
        <a:bodyPr rtlCol="0"/>
        <a:lstStyle/>
        <a:p>
          <a:pPr rtl="0"/>
          <a:endParaRPr lang="fr-FR" noProof="0" dirty="0"/>
        </a:p>
      </dgm:t>
    </dgm:pt>
    <dgm:pt modelId="{A0E3938A-38FD-4C6B-BC76-DCF294EE93DC}">
      <dgm:prSet/>
      <dgm:spPr/>
      <dgm:t>
        <a:bodyPr rtlCol="0"/>
        <a:lstStyle/>
        <a:p>
          <a:pPr>
            <a:lnSpc>
              <a:spcPct val="100000"/>
            </a:lnSpc>
            <a:defRPr cap="all"/>
          </a:pPr>
          <a:r>
            <a:rPr lang="fr-FR" noProof="0" dirty="0"/>
            <a:t>LA conclusion</a:t>
          </a:r>
        </a:p>
      </dgm:t>
    </dgm:pt>
    <dgm:pt modelId="{8655D1BC-F152-4DA3-90FE-11A6554E87C9}" type="parTrans" cxnId="{F1960191-6C4D-45E6-A70C-022CDEE00113}">
      <dgm:prSet/>
      <dgm:spPr/>
      <dgm:t>
        <a:bodyPr rtlCol="0"/>
        <a:lstStyle/>
        <a:p>
          <a:pPr rtl="0"/>
          <a:endParaRPr lang="fr-FR" noProof="0" dirty="0"/>
        </a:p>
      </dgm:t>
    </dgm:pt>
    <dgm:pt modelId="{7DE219E0-15AA-4B4B-9BED-F21993E27992}" type="sibTrans" cxnId="{F1960191-6C4D-45E6-A70C-022CDEE00113}">
      <dgm:prSet/>
      <dgm:spPr/>
      <dgm:t>
        <a:bodyPr rtlCol="0"/>
        <a:lstStyle/>
        <a:p>
          <a:pPr rtl="0"/>
          <a:endParaRPr lang="fr-FR" noProof="0" dirty="0"/>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03724" y="671325"/>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422400">
            <a:lnSpc>
              <a:spcPct val="100000"/>
            </a:lnSpc>
            <a:spcBef>
              <a:spcPct val="0"/>
            </a:spcBef>
            <a:spcAft>
              <a:spcPct val="35000"/>
            </a:spcAft>
            <a:buNone/>
            <a:defRPr cap="all"/>
          </a:pPr>
          <a:r>
            <a:rPr lang="fr-FR" sz="3200" kern="1200" noProof="0" dirty="0"/>
            <a:t>Le </a:t>
          </a:r>
          <a:r>
            <a:rPr lang="fr-FR" sz="3200" kern="1200" noProof="0" dirty="0" err="1"/>
            <a:t>Dataset</a:t>
          </a:r>
          <a:endParaRPr lang="fr-FR" sz="3200" kern="1200" noProof="0" dirty="0"/>
        </a:p>
      </dsp:txBody>
      <dsp:txXfrm>
        <a:off x="89662" y="2555700"/>
        <a:ext cx="2812500" cy="720000"/>
      </dsp:txXfrm>
    </dsp:sp>
    <dsp:sp modelId="{0E81F59E-BE24-4A43-8B4D-78AE486DB35A}">
      <dsp:nvSpPr>
        <dsp:cNvPr id="0" name=""/>
        <dsp:cNvSpPr/>
      </dsp:nvSpPr>
      <dsp:spPr>
        <a:xfrm>
          <a:off x="3942787"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671325"/>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422400">
            <a:lnSpc>
              <a:spcPct val="100000"/>
            </a:lnSpc>
            <a:spcBef>
              <a:spcPct val="0"/>
            </a:spcBef>
            <a:spcAft>
              <a:spcPct val="35000"/>
            </a:spcAft>
            <a:buNone/>
            <a:defRPr cap="all"/>
          </a:pPr>
          <a:r>
            <a:rPr lang="fr-FR" sz="3200" kern="1200" noProof="0" dirty="0"/>
            <a:t>L’analyse</a:t>
          </a:r>
        </a:p>
      </dsp:txBody>
      <dsp:txXfrm>
        <a:off x="3394350" y="2555700"/>
        <a:ext cx="2812500" cy="720000"/>
      </dsp:txXfrm>
    </dsp:sp>
    <dsp:sp modelId="{81253FDF-02A1-40D1-89CA-3EA7AF168FD7}">
      <dsp:nvSpPr>
        <dsp:cNvPr id="0" name=""/>
        <dsp:cNvSpPr/>
      </dsp:nvSpPr>
      <dsp:spPr>
        <a:xfrm>
          <a:off x="7247475"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13100" y="671325"/>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422400">
            <a:lnSpc>
              <a:spcPct val="100000"/>
            </a:lnSpc>
            <a:spcBef>
              <a:spcPct val="0"/>
            </a:spcBef>
            <a:spcAft>
              <a:spcPct val="35000"/>
            </a:spcAft>
            <a:buNone/>
            <a:defRPr cap="all"/>
          </a:pPr>
          <a:r>
            <a:rPr lang="fr-FR" sz="3200" kern="1200" noProof="0" dirty="0"/>
            <a:t>LA conclusion</a:t>
          </a:r>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Liste d’icônes en forme de feuilles avec étiquettes"/>
  <dgm:desc val="Permet de représenter des blocs d’informations non séquentiels ou groupés accompagnés d’éléments visuels associés. Fonctionne de manière optimale avec des icônes ou de petites images avec de courtes légendes de texte."/>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B38A06D-996C-44F3-B913-825DFD8AC179}" type="datetime1">
              <a:rPr lang="fr-FR" smtClean="0"/>
              <a:t>31/01/2020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4C531EA-3B14-40B9-94EF-FFD37E10845B}" type="slidenum">
              <a:rPr lang="fr-FR" smtClean="0"/>
              <a:t>‹N°›</a:t>
            </a:fld>
            <a:endParaRPr lang="fr-FR"/>
          </a:p>
        </p:txBody>
      </p:sp>
    </p:spTree>
    <p:extLst>
      <p:ext uri="{BB962C8B-B14F-4D97-AF65-F5344CB8AC3E}">
        <p14:creationId xmlns:p14="http://schemas.microsoft.com/office/powerpoint/2010/main" val="12531907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4E131D3-9BE2-46E8-B996-039A12B2C477}" type="datetime1">
              <a:rPr lang="fr-FR" noProof="0" smtClean="0"/>
              <a:t>31/01/2020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33D7A2-C585-48BF-BF8C-C21FDC051F77}" type="slidenum">
              <a:rPr lang="fr-FR" noProof="0" smtClean="0"/>
              <a:t>‹N°›</a:t>
            </a:fld>
            <a:endParaRPr lang="fr-FR" noProof="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3733D7A2-C585-48BF-BF8C-C21FDC051F77}" type="slidenum">
              <a:rPr lang="fr-FR" smtClean="0"/>
              <a:t>1</a:t>
            </a:fld>
            <a:endParaRPr lang="fr-FR"/>
          </a:p>
        </p:txBody>
      </p:sp>
    </p:spTree>
    <p:extLst>
      <p:ext uri="{BB962C8B-B14F-4D97-AF65-F5344CB8AC3E}">
        <p14:creationId xmlns:p14="http://schemas.microsoft.com/office/powerpoint/2010/main" val="4013332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3733D7A2-C585-48BF-BF8C-C21FDC051F77}" type="slidenum">
              <a:rPr lang="fr-FR" smtClean="0"/>
              <a:t>2</a:t>
            </a:fld>
            <a:endParaRPr lang="fr-FR"/>
          </a:p>
        </p:txBody>
      </p:sp>
    </p:spTree>
    <p:extLst>
      <p:ext uri="{BB962C8B-B14F-4D97-AF65-F5344CB8AC3E}">
        <p14:creationId xmlns:p14="http://schemas.microsoft.com/office/powerpoint/2010/main" val="1939245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915128" y="1788454"/>
            <a:ext cx="8361229" cy="2098226"/>
          </a:xfrm>
        </p:spPr>
        <p:txBody>
          <a:bodyPr rtlCol="0" anchor="b">
            <a:noAutofit/>
          </a:bodyPr>
          <a:lstStyle>
            <a:lvl1pPr algn="ctr">
              <a:defRPr sz="7200" cap="all" baseline="0">
                <a:solidFill>
                  <a:schemeClr val="tx2"/>
                </a:solidFill>
              </a:defRPr>
            </a:lvl1pPr>
          </a:lstStyle>
          <a:p>
            <a:pPr rtl="0"/>
            <a:r>
              <a:rPr lang="fr-FR" noProof="0"/>
              <a:t>Modifiez le style du titre</a:t>
            </a:r>
          </a:p>
        </p:txBody>
      </p:sp>
      <p:sp>
        <p:nvSpPr>
          <p:cNvPr id="3" name="Sous-titre 2"/>
          <p:cNvSpPr>
            <a:spLocks noGrp="1"/>
          </p:cNvSpPr>
          <p:nvPr>
            <p:ph type="subTitle" idx="1"/>
          </p:nvPr>
        </p:nvSpPr>
        <p:spPr>
          <a:xfrm>
            <a:off x="2679906" y="3956279"/>
            <a:ext cx="6831673" cy="1086237"/>
          </a:xfrm>
        </p:spPr>
        <p:txBody>
          <a:bodyPr rtlCol="0">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a:xfrm>
            <a:off x="752858" y="6453386"/>
            <a:ext cx="1607944" cy="404614"/>
          </a:xfrm>
        </p:spPr>
        <p:txBody>
          <a:bodyPr rtlCol="0"/>
          <a:lstStyle>
            <a:lvl1pPr>
              <a:defRPr baseline="0">
                <a:solidFill>
                  <a:schemeClr val="tx2"/>
                </a:solidFill>
              </a:defRPr>
            </a:lvl1pPr>
          </a:lstStyle>
          <a:p>
            <a:pPr rtl="0"/>
            <a:fld id="{06C86350-C59B-49B7-B6A3-C006A2D9A913}" type="datetime1">
              <a:rPr lang="fr-FR" noProof="0" smtClean="0"/>
              <a:t>31/01/2020</a:t>
            </a:fld>
            <a:endParaRPr lang="fr-FR" noProof="0"/>
          </a:p>
        </p:txBody>
      </p:sp>
      <p:sp>
        <p:nvSpPr>
          <p:cNvPr id="5" name="Espace réservé du pied de page 4"/>
          <p:cNvSpPr>
            <a:spLocks noGrp="1"/>
          </p:cNvSpPr>
          <p:nvPr>
            <p:ph type="ftr" sz="quarter" idx="11"/>
          </p:nvPr>
        </p:nvSpPr>
        <p:spPr>
          <a:xfrm>
            <a:off x="2584054" y="6453386"/>
            <a:ext cx="7023377" cy="404614"/>
          </a:xfrm>
        </p:spPr>
        <p:txBody>
          <a:bodyPr rtlCol="0"/>
          <a:lstStyle>
            <a:lvl1pPr algn="ctr">
              <a:defRPr baseline="0">
                <a:solidFill>
                  <a:schemeClr val="tx2"/>
                </a:solidFill>
              </a:defRPr>
            </a:lvl1pPr>
          </a:lstStyle>
          <a:p>
            <a:pPr rtl="0"/>
            <a:endParaRPr lang="fr-FR" noProof="0"/>
          </a:p>
        </p:txBody>
      </p:sp>
      <p:sp>
        <p:nvSpPr>
          <p:cNvPr id="6" name="Espace réservé du numéro de diapositive 5"/>
          <p:cNvSpPr>
            <a:spLocks noGrp="1"/>
          </p:cNvSpPr>
          <p:nvPr>
            <p:ph type="sldNum" sz="quarter" idx="12"/>
          </p:nvPr>
        </p:nvSpPr>
        <p:spPr>
          <a:xfrm>
            <a:off x="9830683" y="6453386"/>
            <a:ext cx="1596292" cy="404614"/>
          </a:xfrm>
        </p:spPr>
        <p:txBody>
          <a:bodyPr rtlCol="0"/>
          <a:lstStyle>
            <a:lvl1pPr>
              <a:defRPr baseline="0">
                <a:solidFill>
                  <a:schemeClr val="tx2"/>
                </a:solidFill>
              </a:defRPr>
            </a:lvl1pPr>
          </a:lstStyle>
          <a:p>
            <a:pPr rtl="0"/>
            <a:fld id="{69E57DC2-970A-4B3E-BB1C-7A09969E49DF}" type="slidenum">
              <a:rPr lang="fr-FR" noProof="0" smtClean="0"/>
              <a:pPr rtl="0"/>
              <a:t>‹N°›</a:t>
            </a:fld>
            <a:endParaRPr lang="fr-FR" noProof="0"/>
          </a:p>
        </p:txBody>
      </p:sp>
      <p:grpSp>
        <p:nvGrpSpPr>
          <p:cNvPr id="7" name="Groupe 6"/>
          <p:cNvGrpSpPr/>
          <p:nvPr/>
        </p:nvGrpSpPr>
        <p:grpSpPr>
          <a:xfrm>
            <a:off x="752858" y="744469"/>
            <a:ext cx="10674117" cy="5349671"/>
            <a:chOff x="752858" y="744469"/>
            <a:chExt cx="10674117" cy="5349671"/>
          </a:xfrm>
        </p:grpSpPr>
        <p:sp>
          <p:nvSpPr>
            <p:cNvPr id="11" name="Forme libre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orme libre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371600" y="2295525"/>
            <a:ext cx="9601200" cy="3571875"/>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90DA1C5C-7F2E-433D-875A-FFDEB82FA351}" type="datetime1">
              <a:rPr lang="fr-FR" noProof="0" smtClean="0"/>
              <a:t>31/01/2020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596561" y="624156"/>
            <a:ext cx="1565766" cy="5243244"/>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371600" y="624156"/>
            <a:ext cx="8179641" cy="5243244"/>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77D4B3E8-0B78-4EDB-B1B2-DDB7EDE35009}" type="datetime1">
              <a:rPr lang="fr-FR" noProof="0" smtClean="0"/>
              <a:t>31/01/2020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10"/>
          </p:nvPr>
        </p:nvSpPr>
        <p:spPr/>
        <p:txBody>
          <a:bodyPr rtlCol="0"/>
          <a:lstStyle/>
          <a:p>
            <a:pPr rtl="0"/>
            <a:fld id="{4E7AD2B4-193C-44DA-BE2C-33100C37057E}" type="datetime1">
              <a:rPr lang="fr-FR" noProof="0" smtClean="0"/>
              <a:t>31/01/2020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65025" y="1301360"/>
            <a:ext cx="9612971" cy="2852737"/>
          </a:xfrm>
        </p:spPr>
        <p:txBody>
          <a:bodyPr rtlCol="0" anchor="b">
            <a:normAutofit/>
          </a:bodyPr>
          <a:lstStyle>
            <a:lvl1pPr algn="r">
              <a:defRPr sz="7200" cap="all" baseline="0">
                <a:solidFill>
                  <a:schemeClr val="tx2"/>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765025" y="4216328"/>
            <a:ext cx="9612971" cy="1143324"/>
          </a:xfrm>
        </p:spPr>
        <p:txBody>
          <a:bodyPr rtlCol="0"/>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p:cNvSpPr>
            <a:spLocks noGrp="1"/>
          </p:cNvSpPr>
          <p:nvPr>
            <p:ph type="dt" sz="half" idx="10"/>
          </p:nvPr>
        </p:nvSpPr>
        <p:spPr>
          <a:xfrm>
            <a:off x="738908" y="6453386"/>
            <a:ext cx="1622409" cy="404614"/>
          </a:xfrm>
        </p:spPr>
        <p:txBody>
          <a:bodyPr rtlCol="0"/>
          <a:lstStyle>
            <a:lvl1pPr>
              <a:defRPr>
                <a:solidFill>
                  <a:schemeClr val="tx2"/>
                </a:solidFill>
              </a:defRPr>
            </a:lvl1pPr>
          </a:lstStyle>
          <a:p>
            <a:pPr rtl="0"/>
            <a:fld id="{EB5E0A11-9398-468D-A8E2-506101C27709}" type="datetime1">
              <a:rPr lang="fr-FR" noProof="0" smtClean="0"/>
              <a:t>31/01/2020</a:t>
            </a:fld>
            <a:endParaRPr lang="fr-FR" noProof="0"/>
          </a:p>
        </p:txBody>
      </p:sp>
      <p:sp>
        <p:nvSpPr>
          <p:cNvPr id="5" name="Espace réservé du pied de page 4"/>
          <p:cNvSpPr>
            <a:spLocks noGrp="1"/>
          </p:cNvSpPr>
          <p:nvPr>
            <p:ph type="ftr" sz="quarter" idx="11"/>
          </p:nvPr>
        </p:nvSpPr>
        <p:spPr>
          <a:xfrm>
            <a:off x="2584312" y="6453386"/>
            <a:ext cx="7023377" cy="404614"/>
          </a:xfrm>
        </p:spPr>
        <p:txBody>
          <a:bodyPr rtlCol="0"/>
          <a:lstStyle>
            <a:lvl1pPr algn="ctr">
              <a:defRPr>
                <a:solidFill>
                  <a:schemeClr val="tx2"/>
                </a:solidFill>
              </a:defRPr>
            </a:lvl1pPr>
          </a:lstStyle>
          <a:p>
            <a:pPr rtl="0"/>
            <a:endParaRPr lang="fr-FR" noProof="0"/>
          </a:p>
        </p:txBody>
      </p:sp>
      <p:sp>
        <p:nvSpPr>
          <p:cNvPr id="6" name="Espace réservé du numéro de diapositive 5"/>
          <p:cNvSpPr>
            <a:spLocks noGrp="1"/>
          </p:cNvSpPr>
          <p:nvPr>
            <p:ph type="sldNum" sz="quarter" idx="12"/>
          </p:nvPr>
        </p:nvSpPr>
        <p:spPr>
          <a:xfrm>
            <a:off x="9830683" y="6453386"/>
            <a:ext cx="1596292" cy="404614"/>
          </a:xfrm>
        </p:spPr>
        <p:txBody>
          <a:bodyPr rtlCol="0"/>
          <a:lstStyle>
            <a:lvl1pPr>
              <a:defRPr>
                <a:solidFill>
                  <a:schemeClr val="tx2"/>
                </a:solidFill>
              </a:defRPr>
            </a:lvl1pPr>
          </a:lstStyle>
          <a:p>
            <a:pPr rtl="0"/>
            <a:fld id="{69E57DC2-970A-4B3E-BB1C-7A09969E49DF}" type="slidenum">
              <a:rPr lang="fr-FR" noProof="0" smtClean="0"/>
              <a:pPr rtl="0"/>
              <a:t>‹N°›</a:t>
            </a:fld>
            <a:endParaRPr lang="fr-FR" noProof="0"/>
          </a:p>
        </p:txBody>
      </p:sp>
      <p:sp>
        <p:nvSpPr>
          <p:cNvPr id="7" name="Forme libre 6" title="Repère de rognage"/>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solidFill>
                  <a:schemeClr val="tx2"/>
                </a:solidFill>
              </a:defRPr>
            </a:lvl1pPr>
          </a:lstStyle>
          <a:p>
            <a:pPr rtl="0"/>
            <a:r>
              <a:rPr lang="fr-FR" noProof="0"/>
              <a:t>Modifiez le style du titre</a:t>
            </a:r>
          </a:p>
        </p:txBody>
      </p:sp>
      <p:sp>
        <p:nvSpPr>
          <p:cNvPr id="3" name="Espace réservé du contenu 2"/>
          <p:cNvSpPr>
            <a:spLocks noGrp="1"/>
          </p:cNvSpPr>
          <p:nvPr>
            <p:ph sz="half" idx="1" hasCustomPrompt="1"/>
          </p:nvPr>
        </p:nvSpPr>
        <p:spPr>
          <a:xfrm>
            <a:off x="1371600" y="2285999"/>
            <a:ext cx="4447786" cy="358140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525403" y="2285999"/>
            <a:ext cx="4447786" cy="3581401"/>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C6563BBE-4BD2-44A6-88C2-3DFD8FC8C1A5}" type="datetime1">
              <a:rPr lang="fr-FR" noProof="0" smtClean="0"/>
              <a:t>31/01/2020</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371600" y="685800"/>
            <a:ext cx="9601200" cy="1485900"/>
          </a:xfrm>
        </p:spPr>
        <p:txBody>
          <a:bodyPr rtlCol="0"/>
          <a:lstStyle>
            <a:lvl1pPr>
              <a:defRPr>
                <a:solidFill>
                  <a:schemeClr val="tx2"/>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1371600"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4" name="Espace réservé du contenu 3"/>
          <p:cNvSpPr>
            <a:spLocks noGrp="1"/>
          </p:cNvSpPr>
          <p:nvPr>
            <p:ph sz="half" idx="2" hasCustomPrompt="1"/>
          </p:nvPr>
        </p:nvSpPr>
        <p:spPr>
          <a:xfrm>
            <a:off x="1371600"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525014"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p:cNvSpPr>
            <a:spLocks noGrp="1"/>
          </p:cNvSpPr>
          <p:nvPr>
            <p:ph sz="quarter" idx="4" hasCustomPrompt="1"/>
          </p:nvPr>
        </p:nvSpPr>
        <p:spPr>
          <a:xfrm>
            <a:off x="6525014"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D262C45A-21A3-4B05-B2F9-D8CB0570209E}" type="datetime1">
              <a:rPr lang="fr-FR" noProof="0" smtClean="0"/>
              <a:t>31/01/2020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3B3B5F54-669E-4242-B20C-FEC67C52BA91}" type="datetime1">
              <a:rPr lang="fr-FR" noProof="0" smtClean="0"/>
              <a:t>31/01/2020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874E34C7-1BD1-4C59-A431-26F54DD0FE99}" type="datetime1">
              <a:rPr lang="fr-FR" noProof="0" smtClean="0"/>
              <a:t>31/01/2020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Forme d’arrière-plan"/>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723900" y="685800"/>
            <a:ext cx="3855720" cy="2157884"/>
          </a:xfrm>
        </p:spPr>
        <p:txBody>
          <a:bodyPr rtlCol="0" anchor="t">
            <a:noAutofit/>
          </a:bodyPr>
          <a:lstStyle>
            <a:lvl1pPr>
              <a:lnSpc>
                <a:spcPct val="84000"/>
              </a:lnSpc>
              <a:defRPr sz="4800" baseline="0">
                <a:solidFill>
                  <a:schemeClr val="tx2"/>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256020" y="685801"/>
            <a:ext cx="5212080" cy="5175250"/>
          </a:xfrm>
        </p:spPr>
        <p:txBody>
          <a:bodyPr rtlCol="0"/>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723900" y="2856344"/>
            <a:ext cx="3855720" cy="3011056"/>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89B75EAA-98D5-4BE3-BEEC-5DF1769883AE}" type="datetime1">
              <a:rPr lang="fr-FR" noProof="0" smtClean="0"/>
              <a:t>31/01/2020</a:t>
            </a:fld>
            <a:endParaRPr lang="fr-FR" noProof="0"/>
          </a:p>
        </p:txBody>
      </p:sp>
      <p:sp>
        <p:nvSpPr>
          <p:cNvPr id="6" name="Espace réservé du pied de page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fr-FR" noProof="0"/>
          </a:p>
        </p:txBody>
      </p:sp>
      <p:sp>
        <p:nvSpPr>
          <p:cNvPr id="7" name="Espace réservé du numéro de diapositive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fr-FR" noProof="0" smtClean="0"/>
              <a:pPr rtl="0"/>
              <a:t>‹N°›</a:t>
            </a:fld>
            <a:endParaRPr lang="fr-FR" noProof="0"/>
          </a:p>
        </p:txBody>
      </p:sp>
      <p:sp>
        <p:nvSpPr>
          <p:cNvPr id="9" name="Rectangle 8" title="Barre de séparatio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Forme d’arrière-plan"/>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723900" y="685800"/>
            <a:ext cx="3855720" cy="2157884"/>
          </a:xfrm>
        </p:spPr>
        <p:txBody>
          <a:bodyPr rtlCol="0" anchor="t">
            <a:normAutofit/>
          </a:bodyPr>
          <a:lstStyle>
            <a:lvl1pPr>
              <a:lnSpc>
                <a:spcPct val="84000"/>
              </a:lnSpc>
              <a:defRPr sz="4800" baseline="0"/>
            </a:lvl1pPr>
          </a:lstStyle>
          <a:p>
            <a:pPr rtl="0"/>
            <a:r>
              <a:rPr lang="fr-FR" noProof="0"/>
              <a:t>Modifiez le style du titre</a:t>
            </a:r>
          </a:p>
        </p:txBody>
      </p:sp>
      <p:sp>
        <p:nvSpPr>
          <p:cNvPr id="3" name="Espace réservé de l’image 2"/>
          <p:cNvSpPr>
            <a:spLocks noGrp="1" noChangeAspect="1"/>
          </p:cNvSpPr>
          <p:nvPr>
            <p:ph type="pic" idx="1" hasCustomPrompt="1"/>
          </p:nvPr>
        </p:nvSpPr>
        <p:spPr>
          <a:xfrm>
            <a:off x="5532120" y="0"/>
            <a:ext cx="6659880" cy="6857999"/>
          </a:xfrm>
        </p:spPr>
        <p:txBody>
          <a:bodyPr rtlCol="0"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723900" y="2855968"/>
            <a:ext cx="3855720" cy="3011432"/>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7905269A-CAA5-4373-8346-72C4F88512B2}" type="datetime1">
              <a:rPr lang="fr-FR" noProof="0" smtClean="0"/>
              <a:t>31/01/2020</a:t>
            </a:fld>
            <a:endParaRPr lang="fr-FR" noProof="0"/>
          </a:p>
        </p:txBody>
      </p:sp>
      <p:sp>
        <p:nvSpPr>
          <p:cNvPr id="6" name="Espace réservé du pied de page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fr-FR" noProof="0"/>
          </a:p>
        </p:txBody>
      </p:sp>
      <p:sp>
        <p:nvSpPr>
          <p:cNvPr id="7" name="Espace réservé du numéro de diapositive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fr-FR" noProof="0" smtClean="0"/>
              <a:pPr rtl="0"/>
              <a:t>‹N°›</a:t>
            </a:fld>
            <a:endParaRPr lang="fr-FR" noProof="0"/>
          </a:p>
        </p:txBody>
      </p:sp>
      <p:sp>
        <p:nvSpPr>
          <p:cNvPr id="9" name="Rectangle 8" title="Barre de séparatio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Espace réservé au titre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pPr rtl="0"/>
            <a:r>
              <a:rPr lang="fr-FR" noProof="0"/>
              <a:t>Modifiez le style du titre</a:t>
            </a:r>
          </a:p>
        </p:txBody>
      </p:sp>
      <p:sp>
        <p:nvSpPr>
          <p:cNvPr id="3" name="Espace réservé du texte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fld id="{1608B52C-6477-4F49-96AF-2A2F509D9CC6}" type="datetime1">
              <a:rPr lang="fr-FR" noProof="0" smtClean="0"/>
              <a:t>31/01/2020</a:t>
            </a:fld>
            <a:endParaRPr lang="fr-FR" noProof="0"/>
          </a:p>
        </p:txBody>
      </p:sp>
      <p:sp>
        <p:nvSpPr>
          <p:cNvPr id="5" name="Espace réservé du pied de page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endParaRPr lang="fr-FR" noProof="0"/>
          </a:p>
        </p:txBody>
      </p:sp>
      <p:sp>
        <p:nvSpPr>
          <p:cNvPr id="6" name="Espace réservé du numéro de diapositive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69E57DC2-970A-4B3E-BB1C-7A09969E49DF}" type="slidenum">
              <a:rPr lang="fr-FR" noProof="0" smtClean="0"/>
              <a:pPr rtl="0"/>
              <a:t>‹N°›</a:t>
            </a:fld>
            <a:endParaRPr lang="fr-FR" noProof="0"/>
          </a:p>
        </p:txBody>
      </p:sp>
      <p:sp>
        <p:nvSpPr>
          <p:cNvPr id="9" name="Rectangle 8" title="Barre latérale"/>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23" name="Image 22" descr="plan rapproché extrême d’un graphique en courbes">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20" y="10"/>
            <a:ext cx="12191980" cy="6857990"/>
          </a:xfrm>
          <a:prstGeom prst="rect">
            <a:avLst/>
          </a:prstGeom>
        </p:spPr>
      </p:pic>
      <p:sp>
        <p:nvSpPr>
          <p:cNvPr id="52" name="Forme libre : Form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 name="Titr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rtlCol="0">
            <a:normAutofit/>
          </a:bodyPr>
          <a:lstStyle/>
          <a:p>
            <a:pPr algn="l"/>
            <a:r>
              <a:rPr lang="fr-FR" sz="3600" dirty="0">
                <a:solidFill>
                  <a:srgbClr val="FFFFFF"/>
                </a:solidFill>
              </a:rPr>
              <a:t>Projet Python</a:t>
            </a:r>
          </a:p>
        </p:txBody>
      </p:sp>
      <p:sp>
        <p:nvSpPr>
          <p:cNvPr id="3" name="Sous-titr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rtlCol="0">
            <a:normAutofit/>
          </a:bodyPr>
          <a:lstStyle/>
          <a:p>
            <a:pPr algn="l" rtl="0">
              <a:spcAft>
                <a:spcPts val="600"/>
              </a:spcAft>
            </a:pPr>
            <a:r>
              <a:rPr lang="fr-FR" sz="1800" dirty="0">
                <a:solidFill>
                  <a:srgbClr val="FFFFFF"/>
                </a:solidFill>
              </a:rPr>
              <a:t>Sophie Botineau – ESILV – A5 – IBO Cybersécurité</a:t>
            </a: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rtlCol="0">
            <a:normAutofit/>
          </a:bodyPr>
          <a:lstStyle/>
          <a:p>
            <a:pPr rtl="0"/>
            <a:r>
              <a:rPr lang="fr-FR" dirty="0"/>
              <a:t>Sommaire du </a:t>
            </a:r>
            <a:r>
              <a:rPr lang="fr-FR" dirty="0" err="1"/>
              <a:t>powerpoint</a:t>
            </a:r>
            <a:endParaRPr lang="fr-FR" dirty="0"/>
          </a:p>
        </p:txBody>
      </p:sp>
      <p:graphicFrame>
        <p:nvGraphicFramePr>
          <p:cNvPr id="5" name="Espace réservé du contenu 2" descr="Espace réservé du graphique de l’icône SmartArt">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1271332852"/>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B99FB6-CA70-4E3A-BEE4-1F0592EBE8F5}"/>
              </a:ext>
            </a:extLst>
          </p:cNvPr>
          <p:cNvSpPr>
            <a:spLocks noGrp="1"/>
          </p:cNvSpPr>
          <p:nvPr>
            <p:ph type="title"/>
          </p:nvPr>
        </p:nvSpPr>
        <p:spPr/>
        <p:txBody>
          <a:bodyPr>
            <a:normAutofit fontScale="90000"/>
          </a:bodyPr>
          <a:lstStyle/>
          <a:p>
            <a:r>
              <a:rPr lang="fr-FR" dirty="0"/>
              <a:t>Mon </a:t>
            </a:r>
            <a:r>
              <a:rPr lang="fr-FR" dirty="0" err="1"/>
              <a:t>Dataset</a:t>
            </a:r>
            <a:r>
              <a:rPr lang="fr-FR" dirty="0"/>
              <a:t> :</a:t>
            </a:r>
            <a:br>
              <a:rPr lang="fr-FR" dirty="0"/>
            </a:br>
            <a:r>
              <a:rPr lang="en-US" sz="3100" b="1" dirty="0"/>
              <a:t>Smartphone-Based Recognition of Human Activities and Postural Transitions Data Set</a:t>
            </a:r>
            <a:r>
              <a:rPr lang="fr-FR" sz="3100" dirty="0"/>
              <a:t> </a:t>
            </a:r>
          </a:p>
        </p:txBody>
      </p:sp>
      <p:sp>
        <p:nvSpPr>
          <p:cNvPr id="3" name="Espace réservé du contenu 2">
            <a:extLst>
              <a:ext uri="{FF2B5EF4-FFF2-40B4-BE49-F238E27FC236}">
                <a16:creationId xmlns:a16="http://schemas.microsoft.com/office/drawing/2014/main" id="{AB7A9CAD-69A1-422C-8C82-BD0C40BF5A92}"/>
              </a:ext>
            </a:extLst>
          </p:cNvPr>
          <p:cNvSpPr>
            <a:spLocks noGrp="1"/>
          </p:cNvSpPr>
          <p:nvPr>
            <p:ph idx="1"/>
          </p:nvPr>
        </p:nvSpPr>
        <p:spPr/>
        <p:txBody>
          <a:bodyPr/>
          <a:lstStyle/>
          <a:p>
            <a:r>
              <a:rPr lang="fr-FR" dirty="0"/>
              <a:t>Ce </a:t>
            </a:r>
            <a:r>
              <a:rPr lang="fr-FR" dirty="0" err="1"/>
              <a:t>dataset</a:t>
            </a:r>
            <a:r>
              <a:rPr lang="fr-FR" dirty="0"/>
              <a:t> contient des données d’analyses de mouvements de 30 différents volontaires ayant entre 19 et 48 ans.</a:t>
            </a:r>
          </a:p>
          <a:p>
            <a:r>
              <a:rPr lang="fr-FR" dirty="0"/>
              <a:t>Ces sujets ont été équipés de capteurs (accéléromètre et gyromètre) pendant qu’ils effectuaient des séries d’activités statiques (s’asseoir, se lever, se coucher) et des activités dynamiques (marcher, monter et descendre). On note également les transitions entres les postures statiques : debout-assis, assis-allongé, allongé-debout…</a:t>
            </a:r>
          </a:p>
          <a:p>
            <a:r>
              <a:rPr lang="fr-FR" dirty="0"/>
              <a:t>Il comporte 10929 lignes pour 561 colonnes.</a:t>
            </a:r>
          </a:p>
        </p:txBody>
      </p:sp>
    </p:spTree>
    <p:extLst>
      <p:ext uri="{BB962C8B-B14F-4D97-AF65-F5344CB8AC3E}">
        <p14:creationId xmlns:p14="http://schemas.microsoft.com/office/powerpoint/2010/main" val="1744735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4E562F-60F1-42FB-8243-156972864DC4}"/>
              </a:ext>
            </a:extLst>
          </p:cNvPr>
          <p:cNvSpPr>
            <a:spLocks noGrp="1"/>
          </p:cNvSpPr>
          <p:nvPr>
            <p:ph type="title"/>
          </p:nvPr>
        </p:nvSpPr>
        <p:spPr/>
        <p:txBody>
          <a:bodyPr/>
          <a:lstStyle/>
          <a:p>
            <a:r>
              <a:rPr lang="fr-FR" dirty="0"/>
              <a:t>Les données</a:t>
            </a:r>
          </a:p>
        </p:txBody>
      </p:sp>
      <p:sp>
        <p:nvSpPr>
          <p:cNvPr id="3" name="Espace réservé du contenu 2">
            <a:extLst>
              <a:ext uri="{FF2B5EF4-FFF2-40B4-BE49-F238E27FC236}">
                <a16:creationId xmlns:a16="http://schemas.microsoft.com/office/drawing/2014/main" id="{A8670258-7888-4184-9B64-40B8BC830B7C}"/>
              </a:ext>
            </a:extLst>
          </p:cNvPr>
          <p:cNvSpPr>
            <a:spLocks noGrp="1"/>
          </p:cNvSpPr>
          <p:nvPr>
            <p:ph idx="1"/>
          </p:nvPr>
        </p:nvSpPr>
        <p:spPr>
          <a:xfrm>
            <a:off x="1371600" y="1393794"/>
            <a:ext cx="9601200" cy="4473606"/>
          </a:xfrm>
        </p:spPr>
        <p:txBody>
          <a:bodyPr/>
          <a:lstStyle/>
          <a:p>
            <a:r>
              <a:rPr lang="fr-FR" dirty="0"/>
              <a:t>Les données ont été pré nettoyées et triées.</a:t>
            </a:r>
          </a:p>
          <a:p>
            <a:r>
              <a:rPr lang="fr-FR" dirty="0"/>
              <a:t>Il n’y a pas de données manquantes ni de dupliquées.</a:t>
            </a:r>
          </a:p>
          <a:p>
            <a:r>
              <a:rPr lang="fr-FR" dirty="0"/>
              <a:t>Le </a:t>
            </a:r>
            <a:r>
              <a:rPr lang="fr-FR" dirty="0" err="1"/>
              <a:t>dataset</a:t>
            </a:r>
            <a:r>
              <a:rPr lang="fr-FR" dirty="0"/>
              <a:t> a déjà été partagé entre les bases d’entraînement et de test (</a:t>
            </a:r>
            <a:r>
              <a:rPr lang="fr-FR" dirty="0" err="1"/>
              <a:t>x_train</a:t>
            </a:r>
            <a:r>
              <a:rPr lang="fr-FR" dirty="0"/>
              <a:t>, </a:t>
            </a:r>
            <a:r>
              <a:rPr lang="fr-FR" dirty="0" err="1"/>
              <a:t>y_train</a:t>
            </a:r>
            <a:r>
              <a:rPr lang="fr-FR" dirty="0"/>
              <a:t>, </a:t>
            </a:r>
            <a:r>
              <a:rPr lang="fr-FR" dirty="0" err="1"/>
              <a:t>x_test</a:t>
            </a:r>
            <a:r>
              <a:rPr lang="fr-FR" dirty="0"/>
              <a:t> et </a:t>
            </a:r>
            <a:r>
              <a:rPr lang="fr-FR" dirty="0" err="1"/>
              <a:t>y_test</a:t>
            </a:r>
            <a:r>
              <a:rPr lang="fr-FR" dirty="0"/>
              <a:t> sur un ratio d’environ 70%-30%)</a:t>
            </a:r>
          </a:p>
          <a:p>
            <a:r>
              <a:rPr lang="fr-FR" dirty="0"/>
              <a:t>On a majoritairement des données quantitatives. </a:t>
            </a:r>
          </a:p>
          <a:p>
            <a:r>
              <a:rPr lang="fr-FR" dirty="0"/>
              <a:t>J’ai choisi d’ajouter </a:t>
            </a:r>
            <a:r>
              <a:rPr lang="fr-FR" dirty="0" err="1"/>
              <a:t>subject_ID</a:t>
            </a:r>
            <a:r>
              <a:rPr lang="fr-FR" dirty="0"/>
              <a:t> et Activity aux </a:t>
            </a:r>
            <a:r>
              <a:rPr lang="fr-FR" dirty="0" err="1"/>
              <a:t>x_test</a:t>
            </a:r>
            <a:r>
              <a:rPr lang="fr-FR" dirty="0"/>
              <a:t> et </a:t>
            </a:r>
            <a:r>
              <a:rPr lang="fr-FR" dirty="0" err="1"/>
              <a:t>x_train</a:t>
            </a:r>
            <a:r>
              <a:rPr lang="fr-FR" dirty="0"/>
              <a:t> pour faciliter l’exploitation. </a:t>
            </a:r>
          </a:p>
          <a:p>
            <a:r>
              <a:rPr lang="fr-FR" dirty="0"/>
              <a:t>Également, pour que ce soit plus compréhensible, j’ai remplacé les ID des activités par leurs noms dans les deux y.</a:t>
            </a:r>
          </a:p>
        </p:txBody>
      </p:sp>
    </p:spTree>
    <p:extLst>
      <p:ext uri="{BB962C8B-B14F-4D97-AF65-F5344CB8AC3E}">
        <p14:creationId xmlns:p14="http://schemas.microsoft.com/office/powerpoint/2010/main" val="76199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567B41-D5B7-4723-9FA7-71B5569D5909}"/>
              </a:ext>
            </a:extLst>
          </p:cNvPr>
          <p:cNvSpPr>
            <a:spLocks noGrp="1"/>
          </p:cNvSpPr>
          <p:nvPr>
            <p:ph type="title"/>
          </p:nvPr>
        </p:nvSpPr>
        <p:spPr>
          <a:xfrm>
            <a:off x="871557" y="550415"/>
            <a:ext cx="9612971" cy="1304365"/>
          </a:xfrm>
        </p:spPr>
        <p:txBody>
          <a:bodyPr>
            <a:normAutofit/>
          </a:bodyPr>
          <a:lstStyle/>
          <a:p>
            <a:r>
              <a:rPr lang="fr-FR" sz="6600" dirty="0"/>
              <a:t>Objectifs de L’analyse</a:t>
            </a:r>
          </a:p>
        </p:txBody>
      </p:sp>
      <p:sp>
        <p:nvSpPr>
          <p:cNvPr id="3" name="Espace réservé du texte 2">
            <a:extLst>
              <a:ext uri="{FF2B5EF4-FFF2-40B4-BE49-F238E27FC236}">
                <a16:creationId xmlns:a16="http://schemas.microsoft.com/office/drawing/2014/main" id="{07088AE8-D11B-4865-B9B8-8901C995D60C}"/>
              </a:ext>
            </a:extLst>
          </p:cNvPr>
          <p:cNvSpPr>
            <a:spLocks noGrp="1"/>
          </p:cNvSpPr>
          <p:nvPr>
            <p:ph type="body" idx="1"/>
          </p:nvPr>
        </p:nvSpPr>
        <p:spPr>
          <a:xfrm>
            <a:off x="871556" y="2165499"/>
            <a:ext cx="9612971" cy="3504872"/>
          </a:xfrm>
        </p:spPr>
        <p:txBody>
          <a:bodyPr/>
          <a:lstStyle/>
          <a:p>
            <a:pPr marL="342900" indent="-342900" algn="l">
              <a:buFont typeface="Arial" panose="020B0604020202020204" pitchFamily="34" charset="0"/>
              <a:buChar char="•"/>
            </a:pPr>
            <a:r>
              <a:rPr lang="fr-FR" dirty="0"/>
              <a:t>Le principal objectif est de trouver le modèle le plus adapté afin de pouvoir prédire quelle activité le sujet est en train de faire en fonction des différentes grandeurs mesurées par les capteurs.</a:t>
            </a:r>
          </a:p>
          <a:p>
            <a:pPr marL="342900" indent="-342900" algn="l">
              <a:buFont typeface="Arial" panose="020B0604020202020204" pitchFamily="34" charset="0"/>
              <a:buChar char="•"/>
            </a:pPr>
            <a:r>
              <a:rPr lang="fr-FR" dirty="0"/>
              <a:t>Puisque ces mesures sont faites avec un smartphone, cela permet à terme de mieux évaluer les actions de l’utilisateur, par exemple pour des applications de suivi sportif ou de santé.</a:t>
            </a:r>
          </a:p>
        </p:txBody>
      </p:sp>
    </p:spTree>
    <p:extLst>
      <p:ext uri="{BB962C8B-B14F-4D97-AF65-F5344CB8AC3E}">
        <p14:creationId xmlns:p14="http://schemas.microsoft.com/office/powerpoint/2010/main" val="1812469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41B744-7E12-4EA9-A608-CA6C155E79D3}"/>
              </a:ext>
            </a:extLst>
          </p:cNvPr>
          <p:cNvSpPr>
            <a:spLocks noGrp="1"/>
          </p:cNvSpPr>
          <p:nvPr>
            <p:ph type="title"/>
          </p:nvPr>
        </p:nvSpPr>
        <p:spPr/>
        <p:txBody>
          <a:bodyPr/>
          <a:lstStyle/>
          <a:p>
            <a:r>
              <a:rPr lang="fr-FR" dirty="0"/>
              <a:t>Visualisation des données et analyse</a:t>
            </a:r>
          </a:p>
        </p:txBody>
      </p:sp>
      <p:sp>
        <p:nvSpPr>
          <p:cNvPr id="3" name="Espace réservé du contenu 2">
            <a:extLst>
              <a:ext uri="{FF2B5EF4-FFF2-40B4-BE49-F238E27FC236}">
                <a16:creationId xmlns:a16="http://schemas.microsoft.com/office/drawing/2014/main" id="{25B0E950-6BE7-47DD-ACD0-D638F5DC9218}"/>
              </a:ext>
            </a:extLst>
          </p:cNvPr>
          <p:cNvSpPr>
            <a:spLocks noGrp="1"/>
          </p:cNvSpPr>
          <p:nvPr>
            <p:ph idx="1"/>
          </p:nvPr>
        </p:nvSpPr>
        <p:spPr/>
        <p:txBody>
          <a:bodyPr/>
          <a:lstStyle/>
          <a:p>
            <a:r>
              <a:rPr lang="fr-FR" dirty="0"/>
              <a:t>La première étape est de visualiser les liens entre les variables présentes dans les x et la cible y. Pour ce faire, on crée d’abord une matrice de corrélation qui permet de mettre en avant la corrélation (interdépendance) entre différentes variables.</a:t>
            </a:r>
          </a:p>
          <a:p>
            <a:r>
              <a:rPr lang="fr-FR" dirty="0"/>
              <a:t>Ensuite, la représentation en </a:t>
            </a:r>
            <a:r>
              <a:rPr lang="fr-FR" dirty="0" err="1"/>
              <a:t>boxplot</a:t>
            </a:r>
            <a:r>
              <a:rPr lang="fr-FR" dirty="0"/>
              <a:t> permet de montrer la variabilité des valeurs de notre première grandeur (t-BodyACCMean-1) en fonction des différentes activités effectuées par les sujets. A ce moment là, ayant eu un problème d’accès à mes colonnes de </a:t>
            </a:r>
            <a:r>
              <a:rPr lang="fr-FR" dirty="0" err="1"/>
              <a:t>x_train</a:t>
            </a:r>
            <a:r>
              <a:rPr lang="fr-FR" dirty="0"/>
              <a:t>, j’ai du créer d’autres </a:t>
            </a:r>
            <a:r>
              <a:rPr lang="fr-FR" dirty="0" err="1"/>
              <a:t>arrays</a:t>
            </a:r>
            <a:r>
              <a:rPr lang="fr-FR" dirty="0"/>
              <a:t> xxx et </a:t>
            </a:r>
            <a:r>
              <a:rPr lang="fr-FR" dirty="0" err="1"/>
              <a:t>yyy</a:t>
            </a:r>
            <a:r>
              <a:rPr lang="fr-FR" dirty="0"/>
              <a:t>. On observe une plus grande variation lors des transitions de postures.</a:t>
            </a:r>
          </a:p>
          <a:p>
            <a:r>
              <a:rPr lang="fr-FR" dirty="0"/>
              <a:t>Enfin, les histogrammes montrent les variations groupées par sujet.</a:t>
            </a:r>
          </a:p>
        </p:txBody>
      </p:sp>
    </p:spTree>
    <p:extLst>
      <p:ext uri="{BB962C8B-B14F-4D97-AF65-F5344CB8AC3E}">
        <p14:creationId xmlns:p14="http://schemas.microsoft.com/office/powerpoint/2010/main" val="1937450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7EEE034-EFF8-477F-BA4E-C4AA389440A7}"/>
              </a:ext>
            </a:extLst>
          </p:cNvPr>
          <p:cNvSpPr>
            <a:spLocks noGrp="1"/>
          </p:cNvSpPr>
          <p:nvPr>
            <p:ph idx="1"/>
          </p:nvPr>
        </p:nvSpPr>
        <p:spPr>
          <a:xfrm>
            <a:off x="1371600" y="719090"/>
            <a:ext cx="9601200" cy="5148309"/>
          </a:xfrm>
        </p:spPr>
        <p:txBody>
          <a:bodyPr/>
          <a:lstStyle/>
          <a:p>
            <a:r>
              <a:rPr lang="fr-FR" dirty="0"/>
              <a:t>On passe ensuite à l’essai de différents modèles : </a:t>
            </a:r>
          </a:p>
          <a:p>
            <a:r>
              <a:rPr lang="fr-FR" dirty="0" err="1"/>
              <a:t>Naive</a:t>
            </a:r>
            <a:r>
              <a:rPr lang="fr-FR" dirty="0"/>
              <a:t>-Bayes, </a:t>
            </a:r>
            <a:r>
              <a:rPr lang="fr-FR" dirty="0" err="1"/>
              <a:t>LinearSVC</a:t>
            </a:r>
            <a:r>
              <a:rPr lang="fr-FR" dirty="0"/>
              <a:t>, </a:t>
            </a:r>
            <a:r>
              <a:rPr lang="fr-FR" dirty="0" err="1"/>
              <a:t>RandomForest</a:t>
            </a:r>
            <a:r>
              <a:rPr lang="fr-FR" dirty="0"/>
              <a:t>, </a:t>
            </a:r>
            <a:r>
              <a:rPr lang="fr-FR" dirty="0" err="1"/>
              <a:t>ADABoost</a:t>
            </a:r>
            <a:r>
              <a:rPr lang="fr-FR" dirty="0"/>
              <a:t>, </a:t>
            </a:r>
            <a:r>
              <a:rPr lang="fr-FR" dirty="0" err="1"/>
              <a:t>GradientBoosting</a:t>
            </a:r>
            <a:r>
              <a:rPr lang="fr-FR" dirty="0"/>
              <a:t>.</a:t>
            </a:r>
          </a:p>
          <a:p>
            <a:r>
              <a:rPr lang="fr-FR" dirty="0"/>
              <a:t>Pour </a:t>
            </a:r>
            <a:r>
              <a:rPr lang="fr-FR" dirty="0" err="1"/>
              <a:t>RandomForest</a:t>
            </a:r>
            <a:r>
              <a:rPr lang="fr-FR" dirty="0"/>
              <a:t>, j’ai essayé avec différentes valeurs de </a:t>
            </a:r>
            <a:r>
              <a:rPr lang="fr-FR" dirty="0" err="1"/>
              <a:t>n_estimators</a:t>
            </a:r>
            <a:r>
              <a:rPr lang="fr-FR" dirty="0"/>
              <a:t> : 10, 30 et enfin 100. La valeur 100 est celle qui donne la meilleure précision. Ce modèle présente peu de risques d’</a:t>
            </a:r>
            <a:r>
              <a:rPr lang="fr-FR" dirty="0" err="1"/>
              <a:t>overfitting</a:t>
            </a:r>
            <a:r>
              <a:rPr lang="fr-FR" dirty="0"/>
              <a:t> on peut donc se le permettre.</a:t>
            </a:r>
          </a:p>
          <a:p>
            <a:r>
              <a:rPr lang="fr-FR" dirty="0"/>
              <a:t>Pour chacun on fit le modèle, puis on crée </a:t>
            </a:r>
            <a:r>
              <a:rPr lang="fr-FR" dirty="0" err="1"/>
              <a:t>y_pred</a:t>
            </a:r>
            <a:r>
              <a:rPr lang="fr-FR" dirty="0"/>
              <a:t>. Pour pouvoir mieux les comparer on utilise la </a:t>
            </a:r>
            <a:r>
              <a:rPr lang="fr-FR" dirty="0" err="1"/>
              <a:t>cross_validation</a:t>
            </a:r>
            <a:r>
              <a:rPr lang="fr-FR" dirty="0"/>
              <a:t> et on conserve les valeurs pour créer le </a:t>
            </a:r>
            <a:r>
              <a:rPr lang="fr-FR" dirty="0" err="1"/>
              <a:t>boxplot</a:t>
            </a:r>
            <a:r>
              <a:rPr lang="fr-FR" dirty="0"/>
              <a:t> comparatif à la fin.</a:t>
            </a:r>
          </a:p>
          <a:p>
            <a:r>
              <a:rPr lang="fr-FR" dirty="0"/>
              <a:t>On calcule également la précision.</a:t>
            </a:r>
          </a:p>
        </p:txBody>
      </p:sp>
    </p:spTree>
    <p:extLst>
      <p:ext uri="{BB962C8B-B14F-4D97-AF65-F5344CB8AC3E}">
        <p14:creationId xmlns:p14="http://schemas.microsoft.com/office/powerpoint/2010/main" val="549495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13CE77-F795-459B-8B1A-462AB15DD41C}"/>
              </a:ext>
            </a:extLst>
          </p:cNvPr>
          <p:cNvSpPr>
            <a:spLocks noGrp="1"/>
          </p:cNvSpPr>
          <p:nvPr>
            <p:ph type="title"/>
          </p:nvPr>
        </p:nvSpPr>
        <p:spPr>
          <a:xfrm>
            <a:off x="765025" y="-78941"/>
            <a:ext cx="9612971" cy="2852737"/>
          </a:xfrm>
        </p:spPr>
        <p:txBody>
          <a:bodyPr>
            <a:normAutofit/>
          </a:bodyPr>
          <a:lstStyle/>
          <a:p>
            <a:r>
              <a:rPr lang="fr-FR" sz="6600" dirty="0"/>
              <a:t>Conclusion de la comparaison</a:t>
            </a:r>
          </a:p>
        </p:txBody>
      </p:sp>
      <p:sp>
        <p:nvSpPr>
          <p:cNvPr id="3" name="Espace réservé du texte 2">
            <a:extLst>
              <a:ext uri="{FF2B5EF4-FFF2-40B4-BE49-F238E27FC236}">
                <a16:creationId xmlns:a16="http://schemas.microsoft.com/office/drawing/2014/main" id="{0E588F5A-5A2E-4CC9-ACFA-55A9D09CDD6D}"/>
              </a:ext>
            </a:extLst>
          </p:cNvPr>
          <p:cNvSpPr>
            <a:spLocks noGrp="1"/>
          </p:cNvSpPr>
          <p:nvPr>
            <p:ph type="body" idx="1"/>
          </p:nvPr>
        </p:nvSpPr>
        <p:spPr>
          <a:xfrm>
            <a:off x="765025" y="2773796"/>
            <a:ext cx="9612971" cy="2585856"/>
          </a:xfrm>
        </p:spPr>
        <p:txBody>
          <a:bodyPr/>
          <a:lstStyle/>
          <a:p>
            <a:pPr marL="342900" indent="-342900" algn="l">
              <a:buFont typeface="Arial" panose="020B0604020202020204" pitchFamily="34" charset="0"/>
              <a:buChar char="•"/>
            </a:pPr>
            <a:r>
              <a:rPr lang="fr-FR" dirty="0"/>
              <a:t>La comparaison des différents modèles montre que le plus adapté est le </a:t>
            </a:r>
            <a:r>
              <a:rPr lang="fr-FR" dirty="0" err="1"/>
              <a:t>LinearSVC</a:t>
            </a:r>
            <a:r>
              <a:rPr lang="fr-FR" dirty="0"/>
              <a:t> avec </a:t>
            </a:r>
            <a:r>
              <a:rPr lang="fr-FR"/>
              <a:t>une précision moyenne de 92%.</a:t>
            </a:r>
            <a:endParaRPr lang="fr-FR" dirty="0"/>
          </a:p>
        </p:txBody>
      </p:sp>
    </p:spTree>
    <p:extLst>
      <p:ext uri="{BB962C8B-B14F-4D97-AF65-F5344CB8AC3E}">
        <p14:creationId xmlns:p14="http://schemas.microsoft.com/office/powerpoint/2010/main" val="1915965255"/>
      </p:ext>
    </p:extLst>
  </p:cSld>
  <p:clrMapOvr>
    <a:masterClrMapping/>
  </p:clrMapOvr>
</p:sld>
</file>

<file path=ppt/theme/theme1.xml><?xml version="1.0" encoding="utf-8"?>
<a:theme xmlns:a="http://schemas.openxmlformats.org/drawingml/2006/main" name="Rogner">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4920_TF34357615.potx" id="{CE8D3FD0-B6B2-46D1-A798-44428C4A86B6}" vid="{2C857BE5-9AB4-46EA-819B-98EE63B4608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Conception Rognage</Template>
  <TotalTime>0</TotalTime>
  <Words>560</Words>
  <Application>Microsoft Office PowerPoint</Application>
  <PresentationFormat>Grand écran</PresentationFormat>
  <Paragraphs>33</Paragraphs>
  <Slides>8</Slides>
  <Notes>2</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8</vt:i4>
      </vt:variant>
    </vt:vector>
  </HeadingPairs>
  <TitlesOfParts>
    <vt:vector size="12" baseType="lpstr">
      <vt:lpstr>Arial</vt:lpstr>
      <vt:lpstr>Calibri</vt:lpstr>
      <vt:lpstr>Franklin Gothic Book</vt:lpstr>
      <vt:lpstr>Rogner</vt:lpstr>
      <vt:lpstr>Projet Python</vt:lpstr>
      <vt:lpstr>Sommaire du powerpoint</vt:lpstr>
      <vt:lpstr>Mon Dataset : Smartphone-Based Recognition of Human Activities and Postural Transitions Data Set </vt:lpstr>
      <vt:lpstr>Les données</vt:lpstr>
      <vt:lpstr>Objectifs de L’analyse</vt:lpstr>
      <vt:lpstr>Visualisation des données et analyse</vt:lpstr>
      <vt:lpstr>Présentation PowerPoint</vt:lpstr>
      <vt:lpstr>Conclusion de la comparaison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2020-01-31T21:04:53Z</dcterms:created>
  <dcterms:modified xsi:type="dcterms:W3CDTF">2020-01-31T22:37:01Z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